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C1AB9-A278-12E1-39F2-270511A02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921831-54F2-5847-807C-ED01C9F4E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03C58-1AD6-9C31-1E70-4DD4F8E1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0AD414-5D0B-CFA9-7BDD-BFCC6AC0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5BFE7-5D3A-C916-C13F-AE97573A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4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24AE9-1771-46F2-78AD-AFA00B70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FCFEA9-A7D2-83DE-DAF6-51D8B3413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4673A-9A3D-0F48-AF0A-65E393CA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18A09-68B5-5C22-D582-BF61F41B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7816E-88C0-1AEF-6A4B-209BA8C4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7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C07BB5-37C4-A92F-4D61-AF128462C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1ECDE4-8C2B-21C5-D2BD-E09CA2CF8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25A9DC-04A0-FBBD-98BD-F475BBBF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84F3D2-3CBE-4084-9149-0E10108E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53371-3C80-D2B5-DCD2-6E301F8E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83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690F-7686-3714-F523-6B260424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7C03B-75EA-806C-D970-0876737F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3FC8E-D20F-0C0A-FDB7-CF0B700C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098327-18F7-4946-2B08-806E55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FEC2E-963A-8EB1-F73E-EC30C8BF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3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79259-9F73-D25D-5BBB-C8679441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0A625D-DBC5-435F-C2E9-D4B471477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154DD-2160-4987-BA76-BCB01D37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AB770-3AAF-60C0-3DD2-C738B7CE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51366-366E-6064-941A-20DD2DB7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7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A062-FE03-436E-9FA3-949C4039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2899C-37C0-25EB-D8FC-304D131B0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B5EA90-2581-FC2A-491B-FA68E83B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5EBA2-FEFD-1882-148D-4A79101A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6C5DE-A412-BBE7-1DBF-2732547D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DE4840-337B-739A-B1B4-87FEF4E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1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E15D2-2630-4753-B540-65102B5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1277E-A1AD-A8E6-AF1C-F6CB5DD8B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00036-DA37-212E-8AAF-73608E69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74457A-3008-28A8-CE2C-8A66C4AC8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3E62B6-CCE7-D53E-E1FA-B34358691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B79227-FC83-D6D2-5B7C-A497B370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5F6042-523A-21F7-31D8-97BFC8E0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8180DE-D5B0-8DC7-E66E-416A80D7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144E6-4A30-08EC-B84E-05F8F33D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1B7DDB-CB60-2866-FBD9-E336E40D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296589-DBDB-8613-3529-405FE609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EFBA3-F805-F99D-177C-785339A7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95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311B11-3660-AC93-E5C0-3A7B166D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125D7C-7F41-C362-425B-D4A3266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F9060-B69C-D3A8-AE7F-6B02F00F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6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3FB5E-63F6-FE82-E6B4-58592FBB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5B2FC-AF1B-5168-AE01-1E70FE5F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A8CF78-3860-4341-E980-6BD41DDE1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62E2BA-42D0-6086-050B-E7169EFE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FED643-6BF7-0D71-DBC0-F9EC384E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F1F634-4113-11DF-155E-E6D71EA6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1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17AE1-DF66-DE23-6D27-FB82E582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D5EBF7-7878-77D3-C29B-89A62157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2E0602-4BD8-A61F-AFA2-660975E19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0A36F-AC6D-4934-C625-4713AFCC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88FC9-78DE-7C04-8F22-522EC0B9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EDD14F-A1BE-2389-0CC3-65EB1784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0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AEB1E7-36AA-89ED-377C-148E4829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A53D32-4C27-9322-36EB-21692ED9E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FFE6-012C-CDDC-72B4-089D015D2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3B5B-50B0-420A-81D4-4DE2D326CFDB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B2869-5C9F-41CC-3F4B-CB3C72711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0E4A7-42E4-57B1-EBA8-95D6EF44E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1800A-DFCC-4631-8F4F-1AEEA5CFC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5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ggingface/trl/blob/main/trl/experimental/ppo/ppo_trainer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huggingface/trl/blob/main/trl/experimental/ppo/ppo_trainer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huggingface/trl/blob/main/trl/experimental/ppo/ppo_trainer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ZHAOoops/AI-No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FD5B4-534B-9550-CCBB-3BBB3987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285"/>
            <a:ext cx="9144000" cy="3321427"/>
          </a:xfrm>
        </p:spPr>
        <p:txBody>
          <a:bodyPr>
            <a:normAutofit fontScale="90000"/>
          </a:bodyPr>
          <a:lstStyle/>
          <a:p>
            <a:r>
              <a:rPr lang="zh-CN" altLang="en-US" sz="9600" dirty="0">
                <a:latin typeface="Times New Roman Uni" panose="02020603050405020304" pitchFamily="18" charset="-122"/>
                <a:ea typeface="Times New Roman Uni" panose="02020603050405020304" pitchFamily="18" charset="-122"/>
                <a:cs typeface="Times New Roman Uni" panose="02020603050405020304" pitchFamily="18" charset="-122"/>
              </a:rPr>
              <a:t>从经典</a:t>
            </a:r>
            <a:r>
              <a:rPr lang="en-US" altLang="zh-CN" sz="9600" b="1" dirty="0">
                <a:latin typeface="Times New Roman Uni" panose="02020603050405020304" pitchFamily="18" charset="-122"/>
                <a:ea typeface="Times New Roman Uni" panose="02020603050405020304" pitchFamily="18" charset="-122"/>
                <a:cs typeface="Times New Roman Uni" panose="02020603050405020304" pitchFamily="18" charset="-122"/>
              </a:rPr>
              <a:t>PPO</a:t>
            </a:r>
            <a:r>
              <a:rPr lang="zh-CN" altLang="en-US" sz="9600" dirty="0">
                <a:latin typeface="Times New Roman Uni" panose="02020603050405020304" pitchFamily="18" charset="-122"/>
                <a:ea typeface="Times New Roman Uni" panose="02020603050405020304" pitchFamily="18" charset="-122"/>
                <a:cs typeface="Times New Roman Uni" panose="02020603050405020304" pitchFamily="18" charset="-122"/>
              </a:rPr>
              <a:t>到</a:t>
            </a:r>
            <a:br>
              <a:rPr lang="en-US" altLang="zh-CN" sz="9600" dirty="0">
                <a:latin typeface="Times New Roman Uni" panose="02020603050405020304" pitchFamily="18" charset="-122"/>
                <a:ea typeface="Times New Roman Uni" panose="02020603050405020304" pitchFamily="18" charset="-122"/>
                <a:cs typeface="Times New Roman Uni" panose="02020603050405020304" pitchFamily="18" charset="-122"/>
              </a:rPr>
            </a:br>
            <a:r>
              <a:rPr lang="en-US" altLang="zh-CN" sz="9600" b="1" dirty="0">
                <a:latin typeface="Times New Roman Uni" panose="02020603050405020304" pitchFamily="18" charset="-122"/>
                <a:ea typeface="Times New Roman Uni" panose="02020603050405020304" pitchFamily="18" charset="-122"/>
                <a:cs typeface="Times New Roman Uni" panose="02020603050405020304" pitchFamily="18" charset="-122"/>
              </a:rPr>
              <a:t>PPO-RLHF</a:t>
            </a:r>
            <a:br>
              <a:rPr lang="en-US" altLang="zh-CN" sz="9600" dirty="0"/>
            </a:br>
            <a:r>
              <a:rPr lang="zh-CN" altLang="en-US" dirty="0"/>
              <a:t>（二）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27CBF6-B357-9DDB-A7FF-D3E2A2F24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7670"/>
            <a:ext cx="9144000" cy="450130"/>
          </a:xfrm>
        </p:spPr>
        <p:txBody>
          <a:bodyPr/>
          <a:lstStyle/>
          <a:p>
            <a:r>
              <a:rPr lang="zh-CN" altLang="en-US" dirty="0"/>
              <a:t>东川路第一可爱猫猫虫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96023E-866C-B0D1-36F5-A5C0DBAF4DC4}"/>
              </a:ext>
            </a:extLst>
          </p:cNvPr>
          <p:cNvPicPr>
            <a:picLocks/>
          </p:cNvPicPr>
          <p:nvPr/>
        </p:nvPicPr>
        <p:blipFill>
          <a:blip r:embed="rId2"/>
          <a:srcRect t="18282" b="20345"/>
          <a:stretch>
            <a:fillRect/>
          </a:stretch>
        </p:blipFill>
        <p:spPr>
          <a:xfrm>
            <a:off x="4174490" y="4399528"/>
            <a:ext cx="3843020" cy="1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8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8D23-5063-0F08-34BE-513128D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简单了解</a:t>
            </a:r>
            <a:r>
              <a:rPr lang="en-US" altLang="zh-CN" dirty="0"/>
              <a:t>SFT</a:t>
            </a:r>
            <a:r>
              <a:rPr lang="zh-CN" altLang="en-US" dirty="0"/>
              <a:t>之后，我们来看</a:t>
            </a:r>
            <a:r>
              <a:rPr lang="en-US" altLang="zh-CN" dirty="0"/>
              <a:t>RLHF</a:t>
            </a:r>
            <a:endParaRPr lang="zh-CN" altLang="en-US" dirty="0"/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A1E3A30F-F780-854F-D1DC-B8A00B24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80" y="3324084"/>
            <a:ext cx="9860439" cy="1380946"/>
          </a:xfrm>
          <a:prstGeom prst="rect">
            <a:avLst/>
          </a:prstGeom>
        </p:spPr>
      </p:pic>
      <p:pic>
        <p:nvPicPr>
          <p:cNvPr id="9" name="图片 8" descr="图片包含 文本&#10;&#10;AI 生成的内容可能不正确。">
            <a:extLst>
              <a:ext uri="{FF2B5EF4-FFF2-40B4-BE49-F238E27FC236}">
                <a16:creationId xmlns:a16="http://schemas.microsoft.com/office/drawing/2014/main" id="{DFCB4658-54FD-9E12-43E7-5C719578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705" y="1571490"/>
            <a:ext cx="8328583" cy="15792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53F55A-57E6-2024-34D7-233884F8B53C}"/>
              </a:ext>
            </a:extLst>
          </p:cNvPr>
          <p:cNvPicPr>
            <a:picLocks/>
          </p:cNvPicPr>
          <p:nvPr/>
        </p:nvPicPr>
        <p:blipFill>
          <a:blip r:embed="rId4"/>
          <a:srcRect l="4511" t="34298" r="4638" b="29886"/>
          <a:stretch>
            <a:fillRect/>
          </a:stretch>
        </p:blipFill>
        <p:spPr>
          <a:xfrm>
            <a:off x="1665400" y="4807670"/>
            <a:ext cx="8861195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1766-93F0-7787-507F-F9600CB3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preference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D4800-BF82-C956-43FF-796F8FC8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6"/>
            <a:ext cx="10515600" cy="5231876"/>
          </a:xfrm>
        </p:spPr>
        <p:txBody>
          <a:bodyPr/>
          <a:lstStyle/>
          <a:p>
            <a:r>
              <a:rPr lang="zh-CN" altLang="en-US" dirty="0"/>
              <a:t>上个视频里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我们了解了人类反馈可以训练小机器人后空翻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这是因为后空翻这样的动作好坏难以用简单的函数表示</a:t>
            </a:r>
            <a:endParaRPr lang="en-US" altLang="zh-CN" dirty="0"/>
          </a:p>
          <a:p>
            <a:r>
              <a:rPr lang="en-US" altLang="zh-CN" dirty="0"/>
              <a:t>LLM</a:t>
            </a:r>
            <a:r>
              <a:rPr lang="zh-CN" altLang="en-US" dirty="0"/>
              <a:t>里也是一样的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“有用、正确、无害”等人类价值观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也无法用几个数学公式或者一段代码来表示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比如 </a:t>
            </a:r>
            <a:r>
              <a:rPr lang="zh-CN" altLang="en-US" i="1" dirty="0"/>
              <a:t>写一首关于乐观金鱼的短诗</a:t>
            </a:r>
            <a:r>
              <a:rPr lang="en-US" altLang="zh-CN" i="1" dirty="0"/>
              <a:t>(Nathan Lambert)</a:t>
            </a:r>
          </a:p>
          <a:p>
            <a:pPr marL="0" indent="0">
              <a:buNone/>
            </a:pPr>
            <a:r>
              <a:rPr lang="en-US" altLang="zh-CN" i="1" dirty="0"/>
              <a:t>		</a:t>
            </a:r>
            <a:r>
              <a:rPr lang="zh-CN" altLang="en-US" dirty="0"/>
              <a:t>只有人类能分辨出哪一个更有灵魂</a:t>
            </a:r>
            <a:endParaRPr lang="en-US" altLang="zh-CN" dirty="0"/>
          </a:p>
          <a:p>
            <a:r>
              <a:rPr lang="zh-CN" altLang="en-US" dirty="0"/>
              <a:t>所以我们需要人类的</a:t>
            </a:r>
            <a:r>
              <a:rPr lang="en-US" altLang="zh-CN" dirty="0"/>
              <a:t>preference data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用来量化哪些无法被数学公式定义的</a:t>
            </a:r>
            <a:r>
              <a:rPr lang="zh-CN" altLang="en-US" b="1" dirty="0"/>
              <a:t>人类价值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6028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0BC22-FA44-2192-F59A-6F9562D1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如何构造人类的</a:t>
            </a:r>
            <a:r>
              <a:rPr lang="en-US" altLang="zh-CN" dirty="0"/>
              <a:t>preference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EF3E8-A88E-3482-3B8F-2182F9EE5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407"/>
            <a:ext cx="10515600" cy="2557838"/>
          </a:xfrm>
        </p:spPr>
        <p:txBody>
          <a:bodyPr/>
          <a:lstStyle/>
          <a:p>
            <a:r>
              <a:rPr lang="zh-CN" altLang="en-US" dirty="0"/>
              <a:t>上个视频里我们知道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人类更擅长比较优劣而非打分</a:t>
            </a:r>
            <a:endParaRPr lang="en-US" altLang="zh-CN" dirty="0"/>
          </a:p>
          <a:p>
            <a:r>
              <a:rPr lang="zh-CN" altLang="en-US" dirty="0"/>
              <a:t>为了让</a:t>
            </a:r>
            <a:r>
              <a:rPr lang="en-US" altLang="zh-CN" dirty="0"/>
              <a:t>LLM</a:t>
            </a:r>
            <a:r>
              <a:rPr lang="zh-CN" altLang="en-US" dirty="0"/>
              <a:t>的输出与人类价值观对齐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我们把</a:t>
            </a:r>
            <a:r>
              <a:rPr lang="en-US" altLang="zh-CN" dirty="0"/>
              <a:t>LLM</a:t>
            </a:r>
            <a:r>
              <a:rPr lang="zh-CN" altLang="en-US" dirty="0"/>
              <a:t>生成的内容给人类来评判优劣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1932</a:t>
            </a:r>
            <a:r>
              <a:rPr lang="zh-CN" altLang="en-US" dirty="0"/>
              <a:t>年 </a:t>
            </a:r>
            <a:r>
              <a:rPr lang="en-US" altLang="zh-CN" dirty="0"/>
              <a:t>Likert</a:t>
            </a: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E5D88DC-BD77-4D2A-8113-92B3261F9310}"/>
              </a:ext>
            </a:extLst>
          </p:cNvPr>
          <p:cNvPicPr>
            <a:picLocks/>
          </p:cNvPicPr>
          <p:nvPr/>
        </p:nvPicPr>
        <p:blipFill>
          <a:blip r:embed="rId2"/>
          <a:srcRect t="17826"/>
          <a:stretch>
            <a:fillRect/>
          </a:stretch>
        </p:blipFill>
        <p:spPr>
          <a:xfrm>
            <a:off x="1" y="4025245"/>
            <a:ext cx="6249970" cy="2832754"/>
          </a:xfrm>
          <a:prstGeom prst="rect">
            <a:avLst/>
          </a:prstGeom>
        </p:spPr>
      </p:pic>
      <p:pic>
        <p:nvPicPr>
          <p:cNvPr id="7" name="图片 6" descr="表格, 日历&#10;&#10;AI 生成的内容可能不正确。">
            <a:extLst>
              <a:ext uri="{FF2B5EF4-FFF2-40B4-BE49-F238E27FC236}">
                <a16:creationId xmlns:a16="http://schemas.microsoft.com/office/drawing/2014/main" id="{E83F1B50-9BD6-280B-CF4E-2EA2B858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70" y="3592680"/>
            <a:ext cx="4120300" cy="1440579"/>
          </a:xfrm>
          <a:prstGeom prst="rect">
            <a:avLst/>
          </a:prstGeom>
        </p:spPr>
      </p:pic>
      <p:pic>
        <p:nvPicPr>
          <p:cNvPr id="9" name="图片 8" descr="表格, 日历&#10;&#10;AI 生成的内容可能不正确。">
            <a:extLst>
              <a:ext uri="{FF2B5EF4-FFF2-40B4-BE49-F238E27FC236}">
                <a16:creationId xmlns:a16="http://schemas.microsoft.com/office/drawing/2014/main" id="{76DA51EC-5145-021C-D6CE-1D423A0B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62" y="5160671"/>
            <a:ext cx="5518116" cy="15679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550044-E158-0747-EFDE-4E59C95A4E38}"/>
              </a:ext>
            </a:extLst>
          </p:cNvPr>
          <p:cNvSpPr txBox="1"/>
          <p:nvPr/>
        </p:nvSpPr>
        <p:spPr>
          <a:xfrm>
            <a:off x="9222556" y="331981"/>
            <a:ext cx="29694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Y. Bai </a:t>
            </a:r>
            <a:r>
              <a:rPr lang="en-US" altLang="zh-CN" sz="1200" b="0" i="1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et al.</a:t>
            </a:r>
            <a:r>
              <a:rPr lang="en-US" altLang="zh-CN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, “Training a helpful and harmless assistant with reinforcement learning from human feedback,” </a:t>
            </a:r>
            <a:r>
              <a:rPr lang="en-US" altLang="zh-CN" sz="1200" b="0" i="1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arXiv preprint arXiv:2204.05862</a:t>
            </a:r>
            <a:r>
              <a:rPr lang="en-US" altLang="zh-CN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, 2022.</a:t>
            </a:r>
          </a:p>
          <a:p>
            <a:endParaRPr lang="en-US" altLang="zh-CN" sz="1200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r>
              <a:rPr lang="en-US" altLang="zh-CN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R. Likert, “A technique for the measurement of attitudes.” </a:t>
            </a:r>
            <a:r>
              <a:rPr lang="en-US" altLang="zh-CN" sz="1200" b="0" i="1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Archives of psychology</a:t>
            </a:r>
            <a:r>
              <a:rPr lang="en-US" altLang="zh-CN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, 1932.</a:t>
            </a:r>
            <a:endParaRPr lang="zh-CN" altLang="en-US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8F630-D405-2D03-4661-E064BE01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人类究竟在评判什么</a:t>
            </a:r>
          </a:p>
        </p:txBody>
      </p:sp>
      <p:pic>
        <p:nvPicPr>
          <p:cNvPr id="5" name="图片 4" descr="文本, 信件&#10;&#10;AI 生成的内容可能不正确。">
            <a:extLst>
              <a:ext uri="{FF2B5EF4-FFF2-40B4-BE49-F238E27FC236}">
                <a16:creationId xmlns:a16="http://schemas.microsoft.com/office/drawing/2014/main" id="{02C25EB3-8A40-401A-0D5C-EB23FE82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71" y="1404594"/>
            <a:ext cx="6714101" cy="5453406"/>
          </a:xfrm>
          <a:prstGeom prst="rect">
            <a:avLst/>
          </a:prstGeom>
        </p:spPr>
      </p:pic>
      <p:pic>
        <p:nvPicPr>
          <p:cNvPr id="8" name="图片 7" descr="图标&#10;&#10;AI 生成的内容可能不正确。">
            <a:extLst>
              <a:ext uri="{FF2B5EF4-FFF2-40B4-BE49-F238E27FC236}">
                <a16:creationId xmlns:a16="http://schemas.microsoft.com/office/drawing/2014/main" id="{9F59E2F3-AA28-EA17-ABD9-92158032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538" y="2350895"/>
            <a:ext cx="3311891" cy="12849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388D8A-AE27-90CC-4A87-D53355D712E1}"/>
              </a:ext>
            </a:extLst>
          </p:cNvPr>
          <p:cNvSpPr txBox="1"/>
          <p:nvPr/>
        </p:nvSpPr>
        <p:spPr>
          <a:xfrm>
            <a:off x="7964718" y="3579274"/>
            <a:ext cx="1435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Helpful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67865F-E8AC-5E64-D60C-3FFF376BC65E}"/>
              </a:ext>
            </a:extLst>
          </p:cNvPr>
          <p:cNvSpPr txBox="1"/>
          <p:nvPr/>
        </p:nvSpPr>
        <p:spPr>
          <a:xfrm>
            <a:off x="9155115" y="1910730"/>
            <a:ext cx="1437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Honest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833903-AA84-677B-C908-65C00A55D47A}"/>
              </a:ext>
            </a:extLst>
          </p:cNvPr>
          <p:cNvSpPr txBox="1"/>
          <p:nvPr/>
        </p:nvSpPr>
        <p:spPr>
          <a:xfrm>
            <a:off x="10205756" y="3579274"/>
            <a:ext cx="1623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Harmless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D583D2-7776-5C94-0BB7-310E786DDCAA}"/>
              </a:ext>
            </a:extLst>
          </p:cNvPr>
          <p:cNvSpPr txBox="1"/>
          <p:nvPr/>
        </p:nvSpPr>
        <p:spPr>
          <a:xfrm>
            <a:off x="7874845" y="1387510"/>
            <a:ext cx="2414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三条评判标准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1628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663E5-D5D3-17D8-F5E0-83A4BB33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36"/>
            <a:ext cx="10515600" cy="1325563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preference data</a:t>
            </a:r>
            <a:r>
              <a:rPr lang="zh-CN" altLang="en-US" dirty="0"/>
              <a:t>训练</a:t>
            </a:r>
            <a:r>
              <a:rPr lang="en-US" altLang="zh-CN" dirty="0"/>
              <a:t>reward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71F7B-AC54-FCAE-BD34-20590C1C7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99"/>
            <a:ext cx="10515600" cy="2652107"/>
          </a:xfrm>
        </p:spPr>
        <p:txBody>
          <a:bodyPr/>
          <a:lstStyle/>
          <a:p>
            <a:r>
              <a:rPr lang="zh-CN" altLang="en-US" dirty="0"/>
              <a:t>为了让</a:t>
            </a:r>
            <a:r>
              <a:rPr lang="en-US" altLang="zh-CN" dirty="0"/>
              <a:t>LLM</a:t>
            </a:r>
            <a:r>
              <a:rPr lang="zh-CN" altLang="en-US" dirty="0"/>
              <a:t>与人类价值观对齐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我们用</a:t>
            </a:r>
            <a:r>
              <a:rPr lang="en-US" altLang="zh-CN" dirty="0"/>
              <a:t>preference data</a:t>
            </a:r>
            <a:r>
              <a:rPr lang="zh-CN" altLang="en-US" dirty="0"/>
              <a:t>训练一个</a:t>
            </a:r>
            <a:r>
              <a:rPr lang="en-US" altLang="zh-CN" dirty="0"/>
              <a:t>reward model</a:t>
            </a:r>
          </a:p>
          <a:p>
            <a:r>
              <a:rPr lang="zh-CN" altLang="en-US" dirty="0"/>
              <a:t>训练好的</a:t>
            </a:r>
            <a:r>
              <a:rPr lang="en-US" altLang="zh-CN" dirty="0"/>
              <a:t>reward model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可以给</a:t>
            </a:r>
            <a:r>
              <a:rPr lang="en-US" altLang="zh-CN" dirty="0"/>
              <a:t>LLM</a:t>
            </a:r>
            <a:r>
              <a:rPr lang="zh-CN" altLang="en-US" dirty="0"/>
              <a:t>的</a:t>
            </a:r>
            <a:r>
              <a:rPr lang="en-US" altLang="zh-CN" dirty="0"/>
              <a:t>response</a:t>
            </a:r>
            <a:r>
              <a:rPr lang="zh-CN" altLang="en-US" dirty="0"/>
              <a:t>打分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输入 </a:t>
            </a:r>
            <a:r>
              <a:rPr lang="en-US" altLang="zh-CN" dirty="0"/>
              <a:t>(Prompt, Response) </a:t>
            </a:r>
            <a:r>
              <a:rPr lang="zh-CN" altLang="en-US" dirty="0"/>
              <a:t>，输出 </a:t>
            </a:r>
            <a:r>
              <a:rPr lang="en-US" altLang="zh-CN" dirty="0"/>
              <a:t>Scalar Reward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655642-A81A-633F-C5C2-62C3417C9103}"/>
              </a:ext>
            </a:extLst>
          </p:cNvPr>
          <p:cNvPicPr>
            <a:picLocks/>
          </p:cNvPicPr>
          <p:nvPr/>
        </p:nvPicPr>
        <p:blipFill>
          <a:blip r:embed="rId2"/>
          <a:srcRect l="7603" t="20571" r="7056" b="17948"/>
          <a:stretch>
            <a:fillRect/>
          </a:stretch>
        </p:blipFill>
        <p:spPr>
          <a:xfrm>
            <a:off x="2419336" y="4081806"/>
            <a:ext cx="7111163" cy="27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28418-9F20-2EF9-FAFF-73183597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Bradley-Terry </a:t>
            </a:r>
            <a:r>
              <a:rPr lang="zh-CN" altLang="en-US" dirty="0"/>
              <a:t>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EBA890-A657-25E1-A86F-5F3C56AF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6920" cy="2614295"/>
              </a:xfrm>
            </p:spPr>
            <p:txBody>
              <a:bodyPr/>
              <a:lstStyle/>
              <a:p>
                <a:r>
                  <a:rPr lang="zh-CN" altLang="en-US" dirty="0"/>
                  <a:t>我们的</a:t>
                </a:r>
                <a:r>
                  <a:rPr lang="en-US" altLang="zh-CN" dirty="0"/>
                  <a:t>preference data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response</a:t>
                </a:r>
                <a:r>
                  <a:rPr lang="zh-CN" altLang="en-US" dirty="0"/>
                  <a:t>之间的优劣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我们想训练</a:t>
                </a:r>
                <a:r>
                  <a:rPr lang="en-US" altLang="zh-CN" dirty="0"/>
                  <a:t>reward model</a:t>
                </a:r>
                <a:r>
                  <a:rPr lang="zh-CN" altLang="en-US" dirty="0"/>
                  <a:t>输出标量分数</a:t>
                </a:r>
                <a:endParaRPr lang="en-US" altLang="zh-CN" dirty="0"/>
              </a:p>
              <a:p>
                <a:r>
                  <a:rPr lang="en-US" altLang="zh-CN" dirty="0"/>
                  <a:t>Bradley-Terry </a:t>
                </a:r>
                <a:r>
                  <a:rPr lang="zh-CN" altLang="en-US" dirty="0"/>
                  <a:t>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对于两个个体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，假设它们各自有一个正的“能力值”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那么战胜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的概率是它俩能力值占比：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EBA890-A657-25E1-A86F-5F3C56AF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6920" cy="2614295"/>
              </a:xfrm>
              <a:blipFill>
                <a:blip r:embed="rId2"/>
                <a:stretch>
                  <a:fillRect l="-1006" t="-4196" b="-3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手机屏幕截图&#10;&#10;AI 生成的内容可能不正确。">
            <a:extLst>
              <a:ext uri="{FF2B5EF4-FFF2-40B4-BE49-F238E27FC236}">
                <a16:creationId xmlns:a16="http://schemas.microsoft.com/office/drawing/2014/main" id="{32DFE38D-719C-9BC9-1D9A-354F7771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42" y="3833038"/>
            <a:ext cx="2237937" cy="78630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125BEED-FB08-FE52-9B4C-B0AEC47EFD03}"/>
              </a:ext>
            </a:extLst>
          </p:cNvPr>
          <p:cNvSpPr txBox="1">
            <a:spLocks/>
          </p:cNvSpPr>
          <p:nvPr/>
        </p:nvSpPr>
        <p:spPr>
          <a:xfrm>
            <a:off x="838200" y="4574857"/>
            <a:ext cx="10916920" cy="103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神经网络直接预测正数很麻烦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我们通常训练模型输出一个指数</a:t>
            </a:r>
          </a:p>
        </p:txBody>
      </p:sp>
      <p:pic>
        <p:nvPicPr>
          <p:cNvPr id="9" name="图片 8" descr="图片包含 文本&#10;&#10;AI 生成的内容可能不正确。">
            <a:extLst>
              <a:ext uri="{FF2B5EF4-FFF2-40B4-BE49-F238E27FC236}">
                <a16:creationId xmlns:a16="http://schemas.microsoft.com/office/drawing/2014/main" id="{DED098F2-89B4-E12D-81C3-743050C04CFB}"/>
              </a:ext>
            </a:extLst>
          </p:cNvPr>
          <p:cNvPicPr>
            <a:picLocks/>
          </p:cNvPicPr>
          <p:nvPr/>
        </p:nvPicPr>
        <p:blipFill>
          <a:blip r:embed="rId4"/>
          <a:srcRect t="15295"/>
          <a:stretch>
            <a:fillRect/>
          </a:stretch>
        </p:blipFill>
        <p:spPr>
          <a:xfrm>
            <a:off x="7249769" y="4956954"/>
            <a:ext cx="2585110" cy="786303"/>
          </a:xfrm>
          <a:prstGeom prst="rect">
            <a:avLst/>
          </a:prstGeom>
        </p:spPr>
      </p:pic>
      <p:pic>
        <p:nvPicPr>
          <p:cNvPr id="11" name="图片 10" descr="钟表的特写&#10;&#10;AI 生成的内容可能不正确。">
            <a:extLst>
              <a:ext uri="{FF2B5EF4-FFF2-40B4-BE49-F238E27FC236}">
                <a16:creationId xmlns:a16="http://schemas.microsoft.com/office/drawing/2014/main" id="{CEE9B9BA-C816-D64E-8C45-F598B53C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926151"/>
            <a:ext cx="1823720" cy="732438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8F713896-FE45-F669-B7E1-C4DF5DC2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72" y="5776455"/>
            <a:ext cx="2712248" cy="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BBE4E-A3BE-C814-94E4-9AA606AC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" y="335281"/>
            <a:ext cx="11470640" cy="1355408"/>
          </a:xfrm>
        </p:spPr>
        <p:txBody>
          <a:bodyPr>
            <a:normAutofit/>
          </a:bodyPr>
          <a:lstStyle/>
          <a:p>
            <a:r>
              <a:rPr lang="zh-CN" altLang="en-US" dirty="0"/>
              <a:t>最大化对数似然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4F2C0-1EB4-962C-CC16-9CCDC0F5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zh-CN" altLang="en-US" dirty="0"/>
              <a:t>当人类判断</a:t>
            </a:r>
            <a:r>
              <a:rPr lang="en-US" altLang="zh-CN" dirty="0"/>
              <a:t>A</a:t>
            </a:r>
            <a:r>
              <a:rPr lang="zh-CN" altLang="en-US" dirty="0"/>
              <a:t>优于</a:t>
            </a:r>
            <a:r>
              <a:rPr lang="en-US" altLang="zh-CN" dirty="0"/>
              <a:t>B</a:t>
            </a:r>
            <a:r>
              <a:rPr lang="zh-CN" altLang="en-US" dirty="0"/>
              <a:t>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我们希望模型预测</a:t>
            </a:r>
            <a:r>
              <a:rPr lang="en-US" altLang="zh-CN" dirty="0"/>
              <a:t>A</a:t>
            </a:r>
            <a:r>
              <a:rPr lang="zh-CN" altLang="en-US" dirty="0"/>
              <a:t>更好的概率越大越好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梯度下降 拉开分差</a:t>
            </a:r>
            <a:endParaRPr lang="en-US" altLang="zh-CN" dirty="0"/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6EE33945-5C3C-67F0-FEC3-32E6653DE7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43643-D731-D43E-AECF-E02FC43C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05" y="3276600"/>
            <a:ext cx="613863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DBC887-16D5-F1CE-A343-FCBE509B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80" y="2835752"/>
            <a:ext cx="6605599" cy="4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59E7B-B2E6-B168-D504-8466582A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3560" cy="1325563"/>
          </a:xfrm>
        </p:spPr>
        <p:txBody>
          <a:bodyPr/>
          <a:lstStyle/>
          <a:p>
            <a:r>
              <a:rPr lang="en-US" altLang="zh-CN" dirty="0"/>
              <a:t>InstructGPT</a:t>
            </a:r>
            <a:r>
              <a:rPr lang="zh-CN" altLang="en-US" dirty="0"/>
              <a:t>一次生成</a:t>
            </a:r>
            <a:r>
              <a:rPr lang="en-US" altLang="zh-CN" dirty="0"/>
              <a:t>4-9</a:t>
            </a:r>
            <a:r>
              <a:rPr lang="zh-CN" altLang="en-US" dirty="0"/>
              <a:t>个回答 来得到数据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9E21D-8FA4-7B63-F2C9-5652E0D81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zh-CN" altLang="en-US" dirty="0"/>
                  <a:t>原始的想法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拿一个 </a:t>
                </a:r>
                <a:r>
                  <a:rPr lang="en-US" altLang="zh-CN" dirty="0"/>
                  <a:t>Prompt</a:t>
                </a:r>
                <a:r>
                  <a:rPr lang="zh-CN" altLang="en-US" dirty="0"/>
                  <a:t>，让模型生成 </a:t>
                </a:r>
                <a:r>
                  <a:rPr lang="en-US" altLang="zh-CN" dirty="0"/>
                  <a:t>2 </a:t>
                </a:r>
                <a:r>
                  <a:rPr lang="zh-CN" altLang="en-US" dirty="0"/>
                  <a:t>个回答 </a:t>
                </a:r>
                <a:r>
                  <a:rPr lang="en-US" altLang="zh-CN" dirty="0"/>
                  <a:t>(A, B)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人类标一下 </a:t>
                </a:r>
                <a:r>
                  <a:rPr lang="en-US" altLang="zh-CN" dirty="0"/>
                  <a:t>A &gt; B</a:t>
                </a:r>
                <a:r>
                  <a:rPr lang="zh-CN" altLang="en-US" dirty="0"/>
                  <a:t>，喂给模型训练</a:t>
                </a:r>
                <a:endParaRPr lang="en-US" altLang="zh-CN" dirty="0"/>
              </a:p>
              <a:p>
                <a:r>
                  <a:rPr lang="en-US" altLang="zh-CN" dirty="0"/>
                  <a:t>OpenAI</a:t>
                </a:r>
                <a:r>
                  <a:rPr lang="zh-CN" altLang="en-US" dirty="0"/>
                  <a:t>的做法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拿一个</a:t>
                </a:r>
                <a:r>
                  <a:rPr lang="en-US" altLang="zh-CN" dirty="0"/>
                  <a:t>Prompt</a:t>
                </a:r>
                <a:r>
                  <a:rPr lang="zh-CN" altLang="en-US" dirty="0"/>
                  <a:t>，让模型生成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个回答（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之间）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让人类对这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个回答排序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这样可以组成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个成对的比较</a:t>
                </a:r>
                <a:endParaRPr lang="en-US" altLang="zh-CN" dirty="0"/>
              </a:p>
              <a:p>
                <a:r>
                  <a:rPr lang="zh-CN" altLang="en-US" dirty="0"/>
                  <a:t>一个</a:t>
                </a:r>
                <a:r>
                  <a:rPr lang="en-US" altLang="zh-CN" dirty="0"/>
                  <a:t>Prompt</a:t>
                </a:r>
                <a:r>
                  <a:rPr lang="zh-CN" altLang="en-US" dirty="0"/>
                  <a:t>是一次</a:t>
                </a:r>
                <a:r>
                  <a:rPr lang="en-US" altLang="zh-CN" dirty="0"/>
                  <a:t>Forward Pass</a:t>
                </a:r>
                <a:r>
                  <a:rPr lang="zh-CN" altLang="en-US" dirty="0"/>
                  <a:t>，即一个</a:t>
                </a:r>
                <a:r>
                  <a:rPr lang="en-US" altLang="zh-CN" dirty="0"/>
                  <a:t>batch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在同一个 </a:t>
                </a:r>
                <a:r>
                  <a:rPr lang="en-US" altLang="zh-CN" dirty="0"/>
                  <a:t>B atch </a:t>
                </a:r>
                <a:r>
                  <a:rPr lang="zh-CN" altLang="en-US" dirty="0"/>
                  <a:t>里计算所有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对的 </a:t>
                </a:r>
                <a:r>
                  <a:rPr lang="en-US" altLang="zh-CN" dirty="0"/>
                  <a:t>Loss </a:t>
                </a:r>
                <a:r>
                  <a:rPr lang="zh-CN" altLang="en-US" dirty="0"/>
                  <a:t>并取平均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9E21D-8FA4-7B63-F2C9-5652E0D81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4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DD44A5-DEAB-F005-7DCE-0783A68F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968504"/>
            <a:ext cx="11531600" cy="13500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90616D-8C85-7254-9884-5F0E278D8102}"/>
              </a:ext>
            </a:extLst>
          </p:cNvPr>
          <p:cNvSpPr txBox="1"/>
          <p:nvPr/>
        </p:nvSpPr>
        <p:spPr>
          <a:xfrm>
            <a:off x="238760" y="5792546"/>
            <a:ext cx="1296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loss = -nn.functional.logsigmoid(rewards_chosen - rewards_rejected).mean()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710A8C-4C78-1F1F-0B74-654CA8B0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36" y="2468436"/>
            <a:ext cx="9371727" cy="1130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EF706F14-1B76-AB36-B632-1215E3281F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3898524"/>
                <a:ext cx="10515600" cy="1594166"/>
              </a:xfrm>
            </p:spPr>
            <p:txBody>
              <a:bodyPr/>
              <a:lstStyle/>
              <a:p>
                <a:r>
                  <a:rPr lang="en-US" altLang="zh-CN" dirty="0"/>
                  <a:t>K</a:t>
                </a:r>
                <a:r>
                  <a:rPr lang="zh-CN" altLang="en-US" dirty="0"/>
                  <a:t>是供人类评判的回答的数量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b="0" dirty="0"/>
                  <a:t>是两个回答里优秀的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0" dirty="0"/>
                  <a:t>是</a:t>
                </a:r>
                <a:r>
                  <a:rPr lang="en-US" altLang="zh-CN" b="0" dirty="0"/>
                  <a:t>reward model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b="0" dirty="0"/>
                  <a:t>的标量奖励分数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EF706F14-1B76-AB36-B632-1215E3281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898524"/>
                <a:ext cx="10515600" cy="1594166"/>
              </a:xfrm>
              <a:blipFill>
                <a:blip r:embed="rId4"/>
                <a:stretch>
                  <a:fillRect l="-1043" t="-7280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3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EC2E7-22E0-14F9-F73F-94273BC9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我们现在有了四个模型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1FDB7-F82C-1315-9CC4-16EA79692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altLang="zh-CN" dirty="0"/>
              <a:t>actor model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初始化为</a:t>
            </a:r>
            <a:r>
              <a:rPr lang="en-US" altLang="zh-CN" dirty="0"/>
              <a:t>SFT</a:t>
            </a:r>
            <a:r>
              <a:rPr lang="zh-CN" altLang="en-US" dirty="0"/>
              <a:t>模型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我们要训练它</a:t>
            </a:r>
            <a:endParaRPr lang="en-US" altLang="zh-CN" dirty="0"/>
          </a:p>
          <a:p>
            <a:r>
              <a:rPr lang="en-US" altLang="zh-CN" dirty="0"/>
              <a:t>reward model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我们刚才用</a:t>
            </a:r>
            <a:r>
              <a:rPr lang="en-US" altLang="zh-CN" dirty="0"/>
              <a:t>preference data</a:t>
            </a:r>
            <a:r>
              <a:rPr lang="zh-CN" altLang="en-US" dirty="0"/>
              <a:t>训练出来的</a:t>
            </a:r>
            <a:endParaRPr lang="en-US" altLang="zh-CN" dirty="0"/>
          </a:p>
          <a:p>
            <a:r>
              <a:rPr lang="en-US" altLang="zh-CN" dirty="0"/>
              <a:t>reference model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控制模型更新的幅度不能太大</a:t>
            </a:r>
            <a:endParaRPr lang="en-US" altLang="zh-CN" dirty="0"/>
          </a:p>
          <a:p>
            <a:r>
              <a:rPr lang="en-US" altLang="zh-CN" dirty="0"/>
              <a:t>critic model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用来估计</a:t>
            </a:r>
            <a:r>
              <a:rPr lang="en-US" altLang="zh-CN" dirty="0"/>
              <a:t>advantage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6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C669-2ABE-2B1C-0D4D-B5CC674C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6DDB8-21AB-8DB6-AAF2-7F361C9D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158006" cy="5384800"/>
          </a:xfrm>
        </p:spPr>
        <p:txBody>
          <a:bodyPr>
            <a:normAutofit/>
          </a:bodyPr>
          <a:lstStyle/>
          <a:p>
            <a:r>
              <a:rPr lang="en-US" altLang="zh-CN" dirty="0"/>
              <a:t>SFT</a:t>
            </a:r>
          </a:p>
          <a:p>
            <a:pPr marL="0" indent="0">
              <a:buNone/>
            </a:pPr>
            <a:r>
              <a:rPr lang="en-US" altLang="zh-CN" dirty="0"/>
              <a:t>	SFT</a:t>
            </a:r>
            <a:r>
              <a:rPr lang="zh-CN" altLang="en-US" dirty="0"/>
              <a:t>数据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safety-tuning</a:t>
            </a:r>
          </a:p>
          <a:p>
            <a:r>
              <a:rPr lang="en-US" altLang="zh-CN" dirty="0"/>
              <a:t>RLHF</a:t>
            </a:r>
          </a:p>
          <a:p>
            <a:pPr marL="0" indent="0">
              <a:buNone/>
            </a:pPr>
            <a:r>
              <a:rPr lang="en-US" altLang="zh-CN" dirty="0"/>
              <a:t>	Instruct GPT</a:t>
            </a:r>
          </a:p>
          <a:p>
            <a:pPr marL="0" indent="0">
              <a:buNone/>
            </a:pPr>
            <a:r>
              <a:rPr lang="en-US" altLang="zh-CN" dirty="0"/>
              <a:t>	Preference Data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训练</a:t>
            </a:r>
            <a:r>
              <a:rPr lang="en-US" altLang="zh-CN" dirty="0"/>
              <a:t>reward model</a:t>
            </a:r>
          </a:p>
          <a:p>
            <a:pPr marL="0" indent="0">
              <a:buNone/>
            </a:pPr>
            <a:r>
              <a:rPr lang="en-US" altLang="zh-CN" dirty="0"/>
              <a:t>	Bradley-Terry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huggingface/trl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代码讲解</a:t>
            </a:r>
            <a:endParaRPr lang="en-US" altLang="zh-CN" dirty="0"/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3C939191-ADDA-72CC-AE2D-75BB04E54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F5DE46-FA2D-718D-8623-EFD1B1E760F6}"/>
              </a:ext>
            </a:extLst>
          </p:cNvPr>
          <p:cNvPicPr>
            <a:picLocks/>
          </p:cNvPicPr>
          <p:nvPr/>
        </p:nvPicPr>
        <p:blipFill>
          <a:blip r:embed="rId3"/>
          <a:srcRect t="15470"/>
          <a:stretch>
            <a:fillRect/>
          </a:stretch>
        </p:blipFill>
        <p:spPr>
          <a:xfrm>
            <a:off x="4825117" y="2426354"/>
            <a:ext cx="7366883" cy="347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68377C-D439-DF24-6CDE-DBE9FA12A31D}"/>
                  </a:ext>
                </a:extLst>
              </p:cNvPr>
              <p:cNvSpPr txBox="1"/>
              <p:nvPr/>
            </p:nvSpPr>
            <p:spPr>
              <a:xfrm>
                <a:off x="9905092" y="119528"/>
                <a:ext cx="361923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感谢</m:t>
                      </m:r>
                    </m:oMath>
                  </m:oMathPara>
                </a14:m>
                <a:endParaRPr lang="en-US" altLang="zh-CN" sz="2800" dirty="0"/>
              </a:p>
              <a:p>
                <a:r>
                  <a:rPr lang="zh-CN" altLang="en-US" sz="2800" dirty="0"/>
                  <a:t>我要买</a:t>
                </a:r>
                <a:r>
                  <a:rPr lang="en-US" altLang="zh-CN" sz="2800" dirty="0"/>
                  <a:t>GTR45</a:t>
                </a:r>
              </a:p>
              <a:p>
                <a:r>
                  <a:rPr lang="zh-CN" altLang="en-US" sz="2800" dirty="0"/>
                  <a:t>的充电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68377C-D439-DF24-6CDE-DBE9FA12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092" y="119528"/>
                <a:ext cx="3619230" cy="1292662"/>
              </a:xfrm>
              <a:prstGeom prst="rect">
                <a:avLst/>
              </a:prstGeom>
              <a:blipFill>
                <a:blip r:embed="rId4"/>
                <a:stretch>
                  <a:fillRect l="-6061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95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D63C857-C6F8-D34F-ADB2-E9B69F492781}"/>
              </a:ext>
            </a:extLst>
          </p:cNvPr>
          <p:cNvSpPr txBox="1"/>
          <p:nvPr/>
        </p:nvSpPr>
        <p:spPr>
          <a:xfrm>
            <a:off x="1168400" y="230555"/>
            <a:ext cx="82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trl/trl/experimental/ppo/ppo_trainer.py at main · huggingface/trl</a:t>
            </a:r>
            <a:endParaRPr lang="zh-CN" altLang="en-US" dirty="0"/>
          </a:p>
        </p:txBody>
      </p:sp>
      <p:pic>
        <p:nvPicPr>
          <p:cNvPr id="11" name="图片 10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51EE27B-8E39-4EE2-FC8E-F097694E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" y="599887"/>
            <a:ext cx="10891520" cy="3183999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2FDE32D-0BAB-58C3-C8BE-FAD8BB51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39" y="3783886"/>
            <a:ext cx="11547058" cy="30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5B4E0-8130-E47D-E29C-3FF60F10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SB3</a:t>
            </a:r>
            <a:r>
              <a:rPr lang="zh-CN" altLang="en-US" dirty="0"/>
              <a:t>的</a:t>
            </a:r>
            <a:r>
              <a:rPr lang="en-US" altLang="zh-CN" dirty="0"/>
              <a:t>PPO</a:t>
            </a:r>
            <a:r>
              <a:rPr lang="zh-CN" altLang="en-US" dirty="0"/>
              <a:t>有价值损失项和熵项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D7B21-310B-F88D-90A4-D5612F9AD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zh-CN" altLang="en-US" dirty="0"/>
              <a:t>我们在</a:t>
            </a:r>
            <a:r>
              <a:rPr lang="en-US" altLang="zh-CN" dirty="0">
                <a:hlinkClick r:id="rId2"/>
              </a:rPr>
              <a:t>trl/trl/experimental/ppo/ppo_trainer.py </a:t>
            </a:r>
            <a:r>
              <a:rPr lang="zh-CN" altLang="en-US" dirty="0"/>
              <a:t>寻找他俩的踪迹</a:t>
            </a: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B33BE2F-FF31-378A-464A-BE4427C2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377440"/>
            <a:ext cx="8331200" cy="225494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3CDE0BE-44E1-D0A3-23E0-62B01A3551F0}"/>
              </a:ext>
            </a:extLst>
          </p:cNvPr>
          <p:cNvSpPr txBox="1">
            <a:spLocks/>
          </p:cNvSpPr>
          <p:nvPr/>
        </p:nvSpPr>
        <p:spPr>
          <a:xfrm>
            <a:off x="838200" y="4632383"/>
            <a:ext cx="1051560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熵项没有显示加入</a:t>
            </a:r>
            <a:r>
              <a:rPr lang="en-US" altLang="zh-CN" dirty="0"/>
              <a:t>loss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30929-FCB7-F3EC-486B-F98BE600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104155"/>
            <a:ext cx="11353800" cy="3240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D30FCD-2E3E-812A-B638-01A910DC6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28165"/>
            <a:ext cx="12192000" cy="3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72FD3B-F1DC-CE17-7740-62E9A4E0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607AB26-E7DB-F1DC-BED5-A4E213A4D4EA}"/>
              </a:ext>
            </a:extLst>
          </p:cNvPr>
          <p:cNvSpPr txBox="1"/>
          <p:nvPr/>
        </p:nvSpPr>
        <p:spPr>
          <a:xfrm>
            <a:off x="838200" y="-93648"/>
            <a:ext cx="10515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hlinkClick r:id="rId2"/>
              </a:rPr>
              <a:t>https://github.com/ZHAOoops/AI-Notes</a:t>
            </a:r>
            <a:endParaRPr lang="zh-CN" altLang="en-US" sz="4400" dirty="0"/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BDDAA840-4F9F-365B-26A5-8829BFCA9D98}"/>
              </a:ext>
            </a:extLst>
          </p:cNvPr>
          <p:cNvPicPr>
            <a:picLocks/>
          </p:cNvPicPr>
          <p:nvPr/>
        </p:nvPicPr>
        <p:blipFill>
          <a:blip r:embed="rId3"/>
          <a:srcRect l="4479" r="4728"/>
          <a:stretch>
            <a:fillRect/>
          </a:stretch>
        </p:blipFill>
        <p:spPr>
          <a:xfrm>
            <a:off x="622169" y="675794"/>
            <a:ext cx="5147035" cy="4028182"/>
          </a:xfrm>
          <a:prstGeom prst="rect">
            <a:avLst/>
          </a:prstGeom>
        </p:spPr>
      </p:pic>
      <p:pic>
        <p:nvPicPr>
          <p:cNvPr id="13" name="图片 12" descr="表格&#10;&#10;AI 生成的内容可能不正确。">
            <a:extLst>
              <a:ext uri="{FF2B5EF4-FFF2-40B4-BE49-F238E27FC236}">
                <a16:creationId xmlns:a16="http://schemas.microsoft.com/office/drawing/2014/main" id="{8BA7D4D7-EFB5-131F-3E32-0E9B904E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98" y="727641"/>
            <a:ext cx="5216160" cy="3924487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2EECFC8A-5F6D-3F4E-1DB8-38F247305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741" y="4703976"/>
            <a:ext cx="7918516" cy="20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6745FF-66BC-3605-9EBC-EF3AB90BC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0" y="469106"/>
            <a:ext cx="11590560" cy="59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0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4D27A-B38F-30AD-5116-98F5B733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：为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token prediction</a:t>
            </a:r>
            <a:r>
              <a:rPr lang="zh-CN" altLang="en-US" dirty="0"/>
              <a:t>而生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22BB3-8C5F-F7AD-6B58-DEAC7BF9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zh-CN" altLang="en-US" dirty="0"/>
              <a:t>预测序列的下一个</a:t>
            </a:r>
            <a:r>
              <a:rPr lang="en-US" altLang="zh-CN" dirty="0"/>
              <a:t>token</a:t>
            </a:r>
            <a:r>
              <a:rPr lang="zh-CN" altLang="en-US" dirty="0"/>
              <a:t>是什么</a:t>
            </a:r>
            <a:endParaRPr lang="en-US" altLang="zh-CN" dirty="0"/>
          </a:p>
          <a:p>
            <a:r>
              <a:rPr lang="zh-CN" altLang="en-US" dirty="0"/>
              <a:t>这与人类想要的并不对齐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人类想要</a:t>
            </a:r>
            <a:r>
              <a:rPr lang="en-US" altLang="zh-CN" dirty="0"/>
              <a:t>LLM</a:t>
            </a:r>
            <a:r>
              <a:rPr lang="zh-CN" altLang="en-US" dirty="0"/>
              <a:t>遵循指令，输出有用、正确、无害的回答</a:t>
            </a:r>
            <a:endParaRPr lang="en-US" altLang="zh-CN" dirty="0"/>
          </a:p>
          <a:p>
            <a:r>
              <a:rPr lang="zh-CN" altLang="en-US" dirty="0"/>
              <a:t>预训练的模型必须要学会如何遵循人类指令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这时候需要</a:t>
            </a:r>
            <a:r>
              <a:rPr lang="en-US" altLang="zh-CN" dirty="0"/>
              <a:t>SFT</a:t>
            </a:r>
            <a:r>
              <a:rPr lang="zh-CN" altLang="en-US" dirty="0"/>
              <a:t>有监督微调</a:t>
            </a:r>
            <a:endParaRPr lang="en-US" altLang="zh-CN" dirty="0"/>
          </a:p>
          <a:p>
            <a:r>
              <a:rPr lang="en-US" altLang="zh-CN" dirty="0"/>
              <a:t>SFT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把</a:t>
            </a:r>
            <a:r>
              <a:rPr lang="en-US" altLang="zh-CN" dirty="0"/>
              <a:t>SFT</a:t>
            </a:r>
            <a:r>
              <a:rPr lang="zh-CN" altLang="en-US" dirty="0"/>
              <a:t>数据喂给</a:t>
            </a:r>
            <a:r>
              <a:rPr lang="en-US" altLang="zh-CN" dirty="0"/>
              <a:t>LLM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让</a:t>
            </a:r>
            <a:r>
              <a:rPr lang="en-US" altLang="zh-CN" dirty="0"/>
              <a:t>LLM</a:t>
            </a:r>
            <a:r>
              <a:rPr lang="zh-CN" altLang="en-US" dirty="0"/>
              <a:t>学会人类想让其掌握的能力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LLM</a:t>
            </a:r>
            <a:r>
              <a:rPr lang="zh-CN" altLang="en-US" dirty="0"/>
              <a:t>模仿人类数据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2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B597E-4537-9E04-4721-2386B13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databricks/databricks-dolly-15k</a:t>
            </a:r>
            <a:endParaRPr lang="zh-CN" altLang="en-US" dirty="0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8823D6C-7E98-09B1-8A40-E98DBF39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46" y="1427597"/>
            <a:ext cx="9854107" cy="53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F80D9-5E33-728E-AD41-A1AC1B6B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SFT</a:t>
            </a:r>
            <a:r>
              <a:rPr lang="zh-CN" altLang="en-US" dirty="0"/>
              <a:t>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AEECF-2D27-1DBE-657F-3EBFEF4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87087" cy="2670961"/>
          </a:xfrm>
        </p:spPr>
        <p:txBody>
          <a:bodyPr>
            <a:normAutofit/>
          </a:bodyPr>
          <a:lstStyle/>
          <a:p>
            <a:r>
              <a:rPr lang="zh-CN" altLang="en-US" dirty="0"/>
              <a:t>包含字段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instruction	</a:t>
            </a:r>
          </a:p>
          <a:p>
            <a:pPr marL="0" indent="0">
              <a:buNone/>
            </a:pPr>
            <a:r>
              <a:rPr lang="en-US" altLang="zh-CN" dirty="0"/>
              <a:t>	context</a:t>
            </a:r>
          </a:p>
          <a:p>
            <a:pPr marL="0" indent="0">
              <a:buNone/>
            </a:pPr>
            <a:r>
              <a:rPr lang="en-US" altLang="zh-CN" dirty="0"/>
              <a:t>	response</a:t>
            </a:r>
          </a:p>
          <a:p>
            <a:pPr marL="0" indent="0">
              <a:buNone/>
            </a:pPr>
            <a:r>
              <a:rPr lang="en-US" altLang="zh-CN" dirty="0"/>
              <a:t>	category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07BAC8-0A33-56C7-F49F-30482D14C2BD}"/>
              </a:ext>
            </a:extLst>
          </p:cNvPr>
          <p:cNvSpPr txBox="1"/>
          <p:nvPr/>
        </p:nvSpPr>
        <p:spPr>
          <a:xfrm>
            <a:off x="4480875" y="1616269"/>
            <a:ext cx="68729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effectLst/>
                <a:latin typeface="IBM Plex Mono" panose="020F0502020204030204" pitchFamily="49" charset="0"/>
              </a:rPr>
              <a:t>{"instruction":"Why do people like cats?","context":"","response":"People like cats for several reasons, such as enjoying their companionship, that they tend to be lower maintenance than dogs, and that they think they are cute.","category":"open_qa"}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985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AFAC492-68E6-E579-2A5B-92F7B6A9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4" y="149139"/>
            <a:ext cx="5652059" cy="1916691"/>
          </a:xfrm>
          <a:prstGeom prst="rect">
            <a:avLst/>
          </a:prstGeom>
        </p:spPr>
      </p:pic>
      <p:pic>
        <p:nvPicPr>
          <p:cNvPr id="7" name="图片 6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12DDBE9D-862A-5DE4-2CF3-35640F5A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55" y="1227171"/>
            <a:ext cx="5891751" cy="3999325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E510C346-2D10-12F2-B1FE-80FC83ED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41" y="2198135"/>
            <a:ext cx="2874213" cy="45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FCD81-1DBD-CB42-805A-FABDC909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有用、正确、无害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ABA2E7-8559-B71E-4E86-19D9FA2E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405" y="1970143"/>
            <a:ext cx="8584676" cy="4609707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D06276A-1BFB-9F32-D65B-667E14B7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541"/>
            <a:ext cx="10587087" cy="559356"/>
          </a:xfrm>
        </p:spPr>
        <p:txBody>
          <a:bodyPr>
            <a:normAutofit/>
          </a:bodyPr>
          <a:lstStyle/>
          <a:p>
            <a:r>
              <a:rPr lang="zh-CN" altLang="en-US" dirty="0"/>
              <a:t>虚假信息的生成过程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15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537AF-AABD-8721-F8D4-DBC7F2B6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safety-tuning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326EF-91A4-870C-0953-C7966457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1008935"/>
          </a:xfrm>
        </p:spPr>
        <p:txBody>
          <a:bodyPr>
            <a:normAutofit/>
          </a:bodyPr>
          <a:lstStyle/>
          <a:p>
            <a:r>
              <a:rPr lang="zh-CN" altLang="en-US" dirty="0"/>
              <a:t>确保</a:t>
            </a:r>
            <a:r>
              <a:rPr lang="en-US" altLang="zh-CN" dirty="0"/>
              <a:t>AI</a:t>
            </a:r>
            <a:r>
              <a:rPr lang="zh-CN" altLang="en-US" dirty="0"/>
              <a:t>给出真实信息，不输出有害信息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一丢丢的</a:t>
            </a:r>
            <a:r>
              <a:rPr lang="en-US" altLang="zh-CN" dirty="0"/>
              <a:t>instruction tuning</a:t>
            </a:r>
            <a:r>
              <a:rPr lang="zh-CN" altLang="en-US" dirty="0"/>
              <a:t>就能让模型快速学会避免输出有害内容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4CEB7B-7F1F-EFC1-B8C6-9BDEB353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0" y="2969495"/>
            <a:ext cx="6339034" cy="2849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A799CE-844A-800E-7D9A-524EDD15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29" y="2969495"/>
            <a:ext cx="4015639" cy="27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884</Words>
  <Application>Microsoft Office PowerPoint</Application>
  <PresentationFormat>宽屏</PresentationFormat>
  <Paragraphs>112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Times New Roman Uni</vt:lpstr>
      <vt:lpstr>等线</vt:lpstr>
      <vt:lpstr>等线 Light</vt:lpstr>
      <vt:lpstr>Arial</vt:lpstr>
      <vt:lpstr>Cambria Math</vt:lpstr>
      <vt:lpstr>Georgia</vt:lpstr>
      <vt:lpstr>IBM Plex Mono</vt:lpstr>
      <vt:lpstr>Office 主题​​</vt:lpstr>
      <vt:lpstr>从经典PPO到 PPO-RLHF （二）</vt:lpstr>
      <vt:lpstr>主要内容</vt:lpstr>
      <vt:lpstr>PowerPoint 演示文稿</vt:lpstr>
      <vt:lpstr>LLM：为next token prediction而生</vt:lpstr>
      <vt:lpstr>databricks/databricks-dolly-15k</vt:lpstr>
      <vt:lpstr>SFT数据</vt:lpstr>
      <vt:lpstr>PowerPoint 演示文稿</vt:lpstr>
      <vt:lpstr>有用、正确、无害</vt:lpstr>
      <vt:lpstr>safety-tuning</vt:lpstr>
      <vt:lpstr>简单了解SFT之后，我们来看RLHF</vt:lpstr>
      <vt:lpstr>preference data</vt:lpstr>
      <vt:lpstr>如何构造人类的preference data</vt:lpstr>
      <vt:lpstr>人类究竟在评判什么</vt:lpstr>
      <vt:lpstr>用preference data训练reward model</vt:lpstr>
      <vt:lpstr>Bradley-Terry 模型</vt:lpstr>
      <vt:lpstr>最大化对数似然</vt:lpstr>
      <vt:lpstr>InstructGPT一次生成4-9个回答 来得到数据</vt:lpstr>
      <vt:lpstr>PowerPoint 演示文稿</vt:lpstr>
      <vt:lpstr>我们现在有了四个模型</vt:lpstr>
      <vt:lpstr>PowerPoint 演示文稿</vt:lpstr>
      <vt:lpstr>SB3的PPO有价值损失项和熵项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钰哲 赵</dc:creator>
  <cp:lastModifiedBy>钰哲 赵</cp:lastModifiedBy>
  <cp:revision>8</cp:revision>
  <dcterms:created xsi:type="dcterms:W3CDTF">2025-12-17T03:09:56Z</dcterms:created>
  <dcterms:modified xsi:type="dcterms:W3CDTF">2025-12-17T15:02:07Z</dcterms:modified>
</cp:coreProperties>
</file>